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30275213" cy="42803763"/>
  <p:notesSz cx="6715125" cy="923925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+mn-ea"/>
        <a:cs typeface="+mn-cs"/>
      </a:defRPr>
    </a:lvl1pPr>
    <a:lvl2pPr marL="434980" algn="ctr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+mn-ea"/>
        <a:cs typeface="+mn-cs"/>
      </a:defRPr>
    </a:lvl2pPr>
    <a:lvl3pPr marL="869960" algn="ctr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+mn-ea"/>
        <a:cs typeface="+mn-cs"/>
      </a:defRPr>
    </a:lvl3pPr>
    <a:lvl4pPr marL="1304940" algn="ctr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+mn-ea"/>
        <a:cs typeface="+mn-cs"/>
      </a:defRPr>
    </a:lvl4pPr>
    <a:lvl5pPr marL="1739920" algn="ctr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+mn-ea"/>
        <a:cs typeface="+mn-cs"/>
      </a:defRPr>
    </a:lvl5pPr>
    <a:lvl6pPr marL="2174900" algn="l" defTabSz="869960" rtl="0" eaLnBrk="1" latinLnBrk="0" hangingPunct="1">
      <a:defRPr sz="8200" kern="1200">
        <a:solidFill>
          <a:schemeClr val="tx1"/>
        </a:solidFill>
        <a:latin typeface="Arial" charset="0"/>
        <a:ea typeface="+mn-ea"/>
        <a:cs typeface="+mn-cs"/>
      </a:defRPr>
    </a:lvl6pPr>
    <a:lvl7pPr marL="2609880" algn="l" defTabSz="869960" rtl="0" eaLnBrk="1" latinLnBrk="0" hangingPunct="1">
      <a:defRPr sz="8200" kern="1200">
        <a:solidFill>
          <a:schemeClr val="tx1"/>
        </a:solidFill>
        <a:latin typeface="Arial" charset="0"/>
        <a:ea typeface="+mn-ea"/>
        <a:cs typeface="+mn-cs"/>
      </a:defRPr>
    </a:lvl7pPr>
    <a:lvl8pPr marL="3044861" algn="l" defTabSz="869960" rtl="0" eaLnBrk="1" latinLnBrk="0" hangingPunct="1">
      <a:defRPr sz="8200" kern="1200">
        <a:solidFill>
          <a:schemeClr val="tx1"/>
        </a:solidFill>
        <a:latin typeface="Arial" charset="0"/>
        <a:ea typeface="+mn-ea"/>
        <a:cs typeface="+mn-cs"/>
      </a:defRPr>
    </a:lvl8pPr>
    <a:lvl9pPr marL="3479841" algn="l" defTabSz="869960" rtl="0" eaLnBrk="1" latinLnBrk="0" hangingPunct="1">
      <a:defRPr sz="82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DC"/>
    <a:srgbClr val="0A386A"/>
    <a:srgbClr val="0C396B"/>
    <a:srgbClr val="0D3A6C"/>
    <a:srgbClr val="0D3B6C"/>
    <a:srgbClr val="0E3C6D"/>
    <a:srgbClr val="FFFFFF"/>
    <a:srgbClr val="0F3C6D"/>
    <a:srgbClr val="113E6E"/>
    <a:srgbClr val="0B39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404" autoAdjust="0"/>
  </p:normalViewPr>
  <p:slideViewPr>
    <p:cSldViewPr snapToGrid="0">
      <p:cViewPr varScale="1">
        <p:scale>
          <a:sx n="19" d="100"/>
          <a:sy n="19" d="100"/>
        </p:scale>
        <p:origin x="2106" y="6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098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03650" y="0"/>
            <a:ext cx="29098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32013" y="692150"/>
            <a:ext cx="2452687" cy="34655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1513" y="4389438"/>
            <a:ext cx="5372100" cy="415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75700"/>
            <a:ext cx="29098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03650" y="8775700"/>
            <a:ext cx="29098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645BAB7-E9F9-435A-B8BD-F70ADBBCBAF6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2841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</a:defRPr>
    </a:lvl1pPr>
    <a:lvl2pPr marL="434980" algn="l" rtl="0" fontAlgn="base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</a:defRPr>
    </a:lvl2pPr>
    <a:lvl3pPr marL="869960" algn="l" rtl="0" fontAlgn="base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</a:defRPr>
    </a:lvl3pPr>
    <a:lvl4pPr marL="1304940" algn="l" rtl="0" fontAlgn="base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</a:defRPr>
    </a:lvl4pPr>
    <a:lvl5pPr marL="1739920" algn="l" rtl="0" fontAlgn="base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</a:defRPr>
    </a:lvl5pPr>
    <a:lvl6pPr marL="2174900" algn="l" defTabSz="86996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609880" algn="l" defTabSz="86996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044861" algn="l" defTabSz="86996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479841" algn="l" defTabSz="86996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2C7B9C-DA46-4FE0-B590-97F24EE1DB0E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32013" y="692150"/>
            <a:ext cx="2452687" cy="3465513"/>
          </a:xfrm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stersession.com/" TargetMode="External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 rot="16200000">
            <a:off x="24748747" y="42184203"/>
            <a:ext cx="388281" cy="103234"/>
          </a:xfrm>
          <a:prstGeom prst="rect">
            <a:avLst/>
          </a:prstGeom>
          <a:noFill/>
        </p:spPr>
        <p:txBody>
          <a:bodyPr wrap="square" lIns="86996" tIns="43498" rIns="86996" bIns="43498" rtlCol="0">
            <a:spAutoFit/>
          </a:bodyPr>
          <a:lstStyle/>
          <a:p>
            <a:pPr marL="0" marR="0" indent="0" algn="ctr" defTabSz="8699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" dirty="0" smtClean="0">
                <a:effectLst/>
                <a:hlinkClick r:id="rId3"/>
              </a:rPr>
              <a:t>www.postersession.com</a:t>
            </a:r>
            <a:endParaRPr lang="en-US" sz="100" dirty="0" smtClean="0">
              <a:effectLst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727"/>
          <a:stretch>
            <a:fillRect/>
          </a:stretch>
        </p:blipFill>
        <p:spPr bwMode="auto">
          <a:xfrm>
            <a:off x="22904336" y="42144693"/>
            <a:ext cx="3809222" cy="207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1"/>
          <p:cNvSpPr txBox="1"/>
          <p:nvPr userDrawn="1"/>
        </p:nvSpPr>
        <p:spPr>
          <a:xfrm>
            <a:off x="26713557" y="42062330"/>
            <a:ext cx="2242539" cy="318678"/>
          </a:xfrm>
          <a:prstGeom prst="rect">
            <a:avLst/>
          </a:prstGeom>
          <a:noFill/>
        </p:spPr>
        <p:txBody>
          <a:bodyPr wrap="none" lIns="86996" tIns="43498" rIns="86996" bIns="43498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1500" dirty="0" smtClean="0">
                <a:solidFill>
                  <a:schemeClr val="bg1"/>
                </a:solidFill>
              </a:rPr>
              <a:t>www.postersession.com</a:t>
            </a:r>
            <a:endParaRPr lang="en-US" sz="1500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4176111" rtl="0" fontAlgn="base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4176111" rtl="0" fontAlgn="base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</a:defRPr>
      </a:lvl2pPr>
      <a:lvl3pPr algn="ctr" defTabSz="4176111" rtl="0" fontAlgn="base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</a:defRPr>
      </a:lvl3pPr>
      <a:lvl4pPr algn="ctr" defTabSz="4176111" rtl="0" fontAlgn="base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</a:defRPr>
      </a:lvl4pPr>
      <a:lvl5pPr algn="ctr" defTabSz="4176111" rtl="0" fontAlgn="base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</a:defRPr>
      </a:lvl5pPr>
      <a:lvl6pPr marL="434980" algn="ctr" defTabSz="4176111" rtl="0" fontAlgn="base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</a:defRPr>
      </a:lvl6pPr>
      <a:lvl7pPr marL="869960" algn="ctr" defTabSz="4176111" rtl="0" fontAlgn="base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</a:defRPr>
      </a:lvl7pPr>
      <a:lvl8pPr marL="1304940" algn="ctr" defTabSz="4176111" rtl="0" fontAlgn="base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</a:defRPr>
      </a:lvl8pPr>
      <a:lvl9pPr marL="1739920" algn="ctr" defTabSz="4176111" rtl="0" fontAlgn="base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</a:defRPr>
      </a:lvl9pPr>
    </p:titleStyle>
    <p:bodyStyle>
      <a:lvl1pPr marL="1566231" indent="-1566231" algn="l" defTabSz="4176111" rtl="0" fontAlgn="base">
        <a:spcBef>
          <a:spcPct val="20000"/>
        </a:spcBef>
        <a:spcAft>
          <a:spcPct val="0"/>
        </a:spcAft>
        <a:buChar char="•"/>
        <a:defRPr sz="14700">
          <a:solidFill>
            <a:schemeClr val="tx1"/>
          </a:solidFill>
          <a:latin typeface="+mn-lt"/>
          <a:ea typeface="+mn-ea"/>
          <a:cs typeface="+mn-cs"/>
        </a:defRPr>
      </a:lvl1pPr>
      <a:lvl2pPr marL="3392240" indent="-1304940" algn="l" defTabSz="4176111" rtl="0" fontAlgn="base">
        <a:spcBef>
          <a:spcPct val="20000"/>
        </a:spcBef>
        <a:spcAft>
          <a:spcPct val="0"/>
        </a:spcAft>
        <a:buChar char="–"/>
        <a:defRPr sz="12700">
          <a:solidFill>
            <a:schemeClr val="tx1"/>
          </a:solidFill>
          <a:latin typeface="+mn-lt"/>
        </a:defRPr>
      </a:lvl2pPr>
      <a:lvl3pPr marL="5219761" indent="-1043651" algn="l" defTabSz="4176111" rtl="0" fontAlgn="base">
        <a:spcBef>
          <a:spcPct val="20000"/>
        </a:spcBef>
        <a:spcAft>
          <a:spcPct val="0"/>
        </a:spcAft>
        <a:buChar char="•"/>
        <a:defRPr sz="10900">
          <a:solidFill>
            <a:schemeClr val="tx1"/>
          </a:solidFill>
          <a:latin typeface="+mn-lt"/>
        </a:defRPr>
      </a:lvl3pPr>
      <a:lvl4pPr marL="7307061" indent="-1043651" algn="l" defTabSz="4176111" rtl="0" fontAlgn="base">
        <a:spcBef>
          <a:spcPct val="20000"/>
        </a:spcBef>
        <a:spcAft>
          <a:spcPct val="0"/>
        </a:spcAft>
        <a:buChar char="–"/>
        <a:defRPr sz="9100">
          <a:solidFill>
            <a:schemeClr val="tx1"/>
          </a:solidFill>
          <a:latin typeface="+mn-lt"/>
        </a:defRPr>
      </a:lvl4pPr>
      <a:lvl5pPr marL="9395872" indent="-1043651" algn="l" defTabSz="4176111" rtl="0" fontAlgn="base">
        <a:spcBef>
          <a:spcPct val="20000"/>
        </a:spcBef>
        <a:spcAft>
          <a:spcPct val="0"/>
        </a:spcAft>
        <a:buChar char="»"/>
        <a:defRPr sz="9100">
          <a:solidFill>
            <a:schemeClr val="tx1"/>
          </a:solidFill>
          <a:latin typeface="+mn-lt"/>
        </a:defRPr>
      </a:lvl5pPr>
      <a:lvl6pPr marL="9830852" indent="-1043651" algn="l" defTabSz="4176111" rtl="0" fontAlgn="base">
        <a:spcBef>
          <a:spcPct val="20000"/>
        </a:spcBef>
        <a:spcAft>
          <a:spcPct val="0"/>
        </a:spcAft>
        <a:buChar char="»"/>
        <a:defRPr sz="9100">
          <a:solidFill>
            <a:schemeClr val="tx1"/>
          </a:solidFill>
          <a:latin typeface="+mn-lt"/>
        </a:defRPr>
      </a:lvl6pPr>
      <a:lvl7pPr marL="10265832" indent="-1043651" algn="l" defTabSz="4176111" rtl="0" fontAlgn="base">
        <a:spcBef>
          <a:spcPct val="20000"/>
        </a:spcBef>
        <a:spcAft>
          <a:spcPct val="0"/>
        </a:spcAft>
        <a:buChar char="»"/>
        <a:defRPr sz="9100">
          <a:solidFill>
            <a:schemeClr val="tx1"/>
          </a:solidFill>
          <a:latin typeface="+mn-lt"/>
        </a:defRPr>
      </a:lvl7pPr>
      <a:lvl8pPr marL="10700813" indent="-1043651" algn="l" defTabSz="4176111" rtl="0" fontAlgn="base">
        <a:spcBef>
          <a:spcPct val="20000"/>
        </a:spcBef>
        <a:spcAft>
          <a:spcPct val="0"/>
        </a:spcAft>
        <a:buChar char="»"/>
        <a:defRPr sz="9100">
          <a:solidFill>
            <a:schemeClr val="tx1"/>
          </a:solidFill>
          <a:latin typeface="+mn-lt"/>
        </a:defRPr>
      </a:lvl8pPr>
      <a:lvl9pPr marL="11135793" indent="-1043651" algn="l" defTabSz="4176111" rtl="0" fontAlgn="base">
        <a:spcBef>
          <a:spcPct val="20000"/>
        </a:spcBef>
        <a:spcAft>
          <a:spcPct val="0"/>
        </a:spcAft>
        <a:buChar char="»"/>
        <a:defRPr sz="9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86996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4980" algn="l" defTabSz="86996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9960" algn="l" defTabSz="86996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04940" algn="l" defTabSz="86996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39920" algn="l" defTabSz="86996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74900" algn="l" defTabSz="86996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09880" algn="l" defTabSz="86996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44861" algn="l" defTabSz="86996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79841" algn="l" defTabSz="86996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png"/><Relationship Id="rId18" Type="http://schemas.openxmlformats.org/officeDocument/2006/relationships/image" Target="../media/image1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12" Type="http://schemas.openxmlformats.org/officeDocument/2006/relationships/image" Target="../media/image11.png"/><Relationship Id="rId17" Type="http://schemas.openxmlformats.org/officeDocument/2006/relationships/image" Target="../media/image16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5" Type="http://schemas.openxmlformats.org/officeDocument/2006/relationships/image" Target="../media/image14.emf"/><Relationship Id="rId10" Type="http://schemas.openxmlformats.org/officeDocument/2006/relationships/image" Target="../media/image9.emf"/><Relationship Id="rId19" Type="http://schemas.openxmlformats.org/officeDocument/2006/relationships/image" Target="../media/image18.emf"/><Relationship Id="rId4" Type="http://schemas.openxmlformats.org/officeDocument/2006/relationships/image" Target="../media/image3.emf"/><Relationship Id="rId9" Type="http://schemas.openxmlformats.org/officeDocument/2006/relationships/image" Target="../media/image8.emf"/><Relationship Id="rId1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20000"/>
                <a:lumOff val="80000"/>
              </a:schemeClr>
            </a:gs>
            <a:gs pos="49000">
              <a:schemeClr val="accent2">
                <a:alpha val="81000"/>
                <a:lumMod val="19000"/>
                <a:lumOff val="81000"/>
              </a:schemeClr>
            </a:gs>
            <a:gs pos="100000">
              <a:schemeClr val="accent2">
                <a:lumMod val="7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 2"/>
          <p:cNvGrpSpPr/>
          <p:nvPr/>
        </p:nvGrpSpPr>
        <p:grpSpPr>
          <a:xfrm>
            <a:off x="22763163" y="42049700"/>
            <a:ext cx="6383337" cy="308741"/>
            <a:chOff x="22763163" y="42049700"/>
            <a:chExt cx="6383337" cy="308741"/>
          </a:xfrm>
        </p:grpSpPr>
        <p:sp>
          <p:nvSpPr>
            <p:cNvPr id="2" name="Dikdörtgen 1"/>
            <p:cNvSpPr/>
            <p:nvPr/>
          </p:nvSpPr>
          <p:spPr bwMode="auto">
            <a:xfrm>
              <a:off x="22763163" y="42049700"/>
              <a:ext cx="6383337" cy="60325"/>
            </a:xfrm>
            <a:prstGeom prst="rect">
              <a:avLst/>
            </a:prstGeom>
            <a:solidFill>
              <a:srgbClr val="0F3C6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3894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86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44" name="Dikdörtgen 43"/>
            <p:cNvSpPr/>
            <p:nvPr/>
          </p:nvSpPr>
          <p:spPr bwMode="auto">
            <a:xfrm>
              <a:off x="22763163" y="42136191"/>
              <a:ext cx="6383337" cy="60325"/>
            </a:xfrm>
            <a:prstGeom prst="rect">
              <a:avLst/>
            </a:prstGeom>
            <a:solidFill>
              <a:srgbClr val="0D3B6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3894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86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45" name="Dikdörtgen 44"/>
            <p:cNvSpPr/>
            <p:nvPr/>
          </p:nvSpPr>
          <p:spPr bwMode="auto">
            <a:xfrm>
              <a:off x="22763163" y="42186991"/>
              <a:ext cx="6383337" cy="60325"/>
            </a:xfrm>
            <a:prstGeom prst="rect">
              <a:avLst/>
            </a:prstGeom>
            <a:solidFill>
              <a:srgbClr val="0D3A6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3894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86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46" name="Dikdörtgen 45"/>
            <p:cNvSpPr/>
            <p:nvPr/>
          </p:nvSpPr>
          <p:spPr bwMode="auto">
            <a:xfrm>
              <a:off x="22763163" y="42237791"/>
              <a:ext cx="6383337" cy="60325"/>
            </a:xfrm>
            <a:prstGeom prst="rect">
              <a:avLst/>
            </a:prstGeom>
            <a:solidFill>
              <a:srgbClr val="0C396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3894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86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47" name="Dikdörtgen 46"/>
            <p:cNvSpPr/>
            <p:nvPr/>
          </p:nvSpPr>
          <p:spPr bwMode="auto">
            <a:xfrm>
              <a:off x="22763163" y="42298116"/>
              <a:ext cx="6383337" cy="60325"/>
            </a:xfrm>
            <a:prstGeom prst="rect">
              <a:avLst/>
            </a:prstGeom>
            <a:solidFill>
              <a:srgbClr val="0A386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3894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86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48" name="Dikdörtgen 47"/>
            <p:cNvSpPr/>
            <p:nvPr/>
          </p:nvSpPr>
          <p:spPr bwMode="auto">
            <a:xfrm>
              <a:off x="22763163" y="42088565"/>
              <a:ext cx="6383337" cy="60325"/>
            </a:xfrm>
            <a:prstGeom prst="rect">
              <a:avLst/>
            </a:prstGeom>
            <a:solidFill>
              <a:srgbClr val="0E3C6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3894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8600" b="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60" name="AutoShape 4"/>
          <p:cNvSpPr>
            <a:spLocks noChangeArrowheads="1"/>
          </p:cNvSpPr>
          <p:nvPr/>
        </p:nvSpPr>
        <p:spPr bwMode="auto">
          <a:xfrm>
            <a:off x="519170" y="40604557"/>
            <a:ext cx="29198830" cy="1638154"/>
          </a:xfrm>
          <a:prstGeom prst="roundRect">
            <a:avLst>
              <a:gd name="adj" fmla="val 7000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noProof="1"/>
          </a:p>
        </p:txBody>
      </p:sp>
      <p:sp>
        <p:nvSpPr>
          <p:cNvPr id="22" name="AutoShape 50"/>
          <p:cNvSpPr>
            <a:spLocks noChangeArrowheads="1"/>
          </p:cNvSpPr>
          <p:nvPr/>
        </p:nvSpPr>
        <p:spPr bwMode="auto">
          <a:xfrm>
            <a:off x="15544800" y="8236089"/>
            <a:ext cx="14173200" cy="32177970"/>
          </a:xfrm>
          <a:prstGeom prst="roundRect">
            <a:avLst>
              <a:gd name="adj" fmla="val 7000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noProof="1"/>
          </a:p>
        </p:txBody>
      </p:sp>
      <p:sp>
        <p:nvSpPr>
          <p:cNvPr id="23" name="AutoShape 4"/>
          <p:cNvSpPr>
            <a:spLocks noChangeArrowheads="1"/>
          </p:cNvSpPr>
          <p:nvPr/>
        </p:nvSpPr>
        <p:spPr bwMode="auto">
          <a:xfrm>
            <a:off x="571500" y="8127999"/>
            <a:ext cx="14058900" cy="32286060"/>
          </a:xfrm>
          <a:prstGeom prst="roundRect">
            <a:avLst>
              <a:gd name="adj" fmla="val 7000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noProof="1"/>
          </a:p>
        </p:txBody>
      </p:sp>
      <p:sp>
        <p:nvSpPr>
          <p:cNvPr id="27" name="AutoShape 13"/>
          <p:cNvSpPr>
            <a:spLocks noChangeArrowheads="1"/>
          </p:cNvSpPr>
          <p:nvPr/>
        </p:nvSpPr>
        <p:spPr bwMode="auto">
          <a:xfrm>
            <a:off x="514350" y="508000"/>
            <a:ext cx="29203650" cy="7010400"/>
          </a:xfrm>
          <a:prstGeom prst="roundRect">
            <a:avLst>
              <a:gd name="adj" fmla="val 10870"/>
            </a:avLst>
          </a:prstGeom>
          <a:gradFill rotWithShape="1">
            <a:gsLst>
              <a:gs pos="100000">
                <a:schemeClr val="accent6">
                  <a:lumMod val="40000"/>
                  <a:lumOff val="60000"/>
                </a:schemeClr>
              </a:gs>
              <a:gs pos="0">
                <a:schemeClr val="accent3"/>
              </a:gs>
              <a:gs pos="55000">
                <a:schemeClr val="accent3">
                  <a:lumMod val="93000"/>
                  <a:lumOff val="7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4389438"/>
            <a:endParaRPr lang="en-US" noProof="1">
              <a:solidFill>
                <a:schemeClr val="bg1"/>
              </a:solidFill>
            </a:endParaRPr>
          </a:p>
        </p:txBody>
      </p:sp>
      <p:sp>
        <p:nvSpPr>
          <p:cNvPr id="28" name="Text Box 14"/>
          <p:cNvSpPr txBox="1">
            <a:spLocks noChangeArrowheads="1"/>
          </p:cNvSpPr>
          <p:nvPr/>
        </p:nvSpPr>
        <p:spPr bwMode="auto">
          <a:xfrm>
            <a:off x="4538444" y="1137723"/>
            <a:ext cx="20628077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4389438"/>
            <a:r>
              <a:rPr lang="tr-TR" sz="9600" b="1" noProof="1" smtClean="0"/>
              <a:t>Characterization of Gallium-Nitride Based Power Transistors</a:t>
            </a:r>
            <a:endParaRPr lang="en-US" sz="9600" b="1" noProof="1" smtClean="0"/>
          </a:p>
        </p:txBody>
      </p:sp>
      <p:sp>
        <p:nvSpPr>
          <p:cNvPr id="39" name="Text Box 42"/>
          <p:cNvSpPr txBox="1">
            <a:spLocks noChangeArrowheads="1"/>
          </p:cNvSpPr>
          <p:nvPr/>
        </p:nvSpPr>
        <p:spPr bwMode="auto">
          <a:xfrm>
            <a:off x="3829050" y="8363735"/>
            <a:ext cx="737235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4389438">
              <a:spcBef>
                <a:spcPct val="50000"/>
              </a:spcBef>
            </a:pPr>
            <a:r>
              <a:rPr lang="en-US" sz="5400" b="1" noProof="1" smtClean="0"/>
              <a:t>Abstract</a:t>
            </a:r>
            <a:endParaRPr lang="en-US" sz="5400" b="1" noProof="1"/>
          </a:p>
        </p:txBody>
      </p:sp>
      <p:pic>
        <p:nvPicPr>
          <p:cNvPr id="42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4630" y="1476000"/>
            <a:ext cx="3579802" cy="3000477"/>
          </a:xfrm>
          <a:prstGeom prst="rect">
            <a:avLst/>
          </a:prstGeom>
        </p:spPr>
      </p:pic>
      <p:sp>
        <p:nvSpPr>
          <p:cNvPr id="49" name="Text Box 14"/>
          <p:cNvSpPr txBox="1">
            <a:spLocks noChangeArrowheads="1"/>
          </p:cNvSpPr>
          <p:nvPr/>
        </p:nvSpPr>
        <p:spPr bwMode="auto">
          <a:xfrm>
            <a:off x="1163645" y="4562349"/>
            <a:ext cx="13245158" cy="1723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4389438"/>
            <a:r>
              <a:rPr lang="tr-TR" sz="6600" b="1" noProof="1" smtClean="0"/>
              <a:t>Furkan Karakaya</a:t>
            </a:r>
            <a:endParaRPr lang="en-US" sz="6600" b="1" noProof="1" smtClean="0"/>
          </a:p>
          <a:p>
            <a:pPr defTabSz="4389438"/>
            <a:r>
              <a:rPr lang="tr-TR" sz="4000" b="1" i="1" noProof="1" smtClean="0"/>
              <a:t>(furkan.karakaya</a:t>
            </a:r>
            <a:r>
              <a:rPr lang="en-US" sz="4000" b="1" i="1" noProof="1" smtClean="0"/>
              <a:t>@metu.edu.tr</a:t>
            </a:r>
            <a:r>
              <a:rPr lang="tr-TR" sz="4000" b="1" i="1" noProof="1" smtClean="0"/>
              <a:t>)</a:t>
            </a:r>
            <a:endParaRPr lang="en-US" sz="7200" noProof="1"/>
          </a:p>
        </p:txBody>
      </p:sp>
      <p:sp>
        <p:nvSpPr>
          <p:cNvPr id="41" name="Metin kutusu 1"/>
          <p:cNvSpPr txBox="1">
            <a:spLocks noChangeArrowheads="1"/>
          </p:cNvSpPr>
          <p:nvPr/>
        </p:nvSpPr>
        <p:spPr bwMode="auto">
          <a:xfrm>
            <a:off x="992187" y="9472246"/>
            <a:ext cx="13274675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en-GB" sz="3000" dirty="0"/>
              <a:t>Wide band-gap semiconductor devices such as Silicon Carbide (SiC) and Gallium Nitride (GaN) become widespread in power applications due to their higher </a:t>
            </a:r>
            <a:r>
              <a:rPr lang="en-US" sz="3000" dirty="0" smtClean="0"/>
              <a:t>efficiency and higher transient speed </a:t>
            </a:r>
            <a:r>
              <a:rPr lang="en-GB" sz="3000" dirty="0" smtClean="0"/>
              <a:t>comparison </a:t>
            </a:r>
            <a:r>
              <a:rPr lang="en-GB" sz="3000" dirty="0"/>
              <a:t>to Silicon (Si) based semiconductors</a:t>
            </a:r>
            <a:r>
              <a:rPr lang="en-GB" sz="3000" dirty="0" smtClean="0"/>
              <a:t>. The </a:t>
            </a:r>
            <a:r>
              <a:rPr lang="en-GB" sz="3000" dirty="0"/>
              <a:t>fast transient speed of the wide band-gap semiconductors leads to potentially harmful oscillations in circuitry which makes the characterization of the wide band-gap semiconductors </a:t>
            </a:r>
            <a:r>
              <a:rPr lang="en-GB" sz="3000" dirty="0" smtClean="0"/>
              <a:t>essential.</a:t>
            </a:r>
            <a:r>
              <a:rPr lang="tr-TR" sz="3000" dirty="0" smtClean="0"/>
              <a:t> </a:t>
            </a:r>
            <a:r>
              <a:rPr lang="en-US" sz="3000" dirty="0" smtClean="0"/>
              <a:t>Also, the unique reverse conduction behavior of the GaN </a:t>
            </a:r>
            <a:r>
              <a:rPr lang="tr-TR" sz="3000" dirty="0" err="1" smtClean="0"/>
              <a:t>Field</a:t>
            </a:r>
            <a:r>
              <a:rPr lang="tr-TR" sz="3000" dirty="0" smtClean="0"/>
              <a:t> </a:t>
            </a:r>
            <a:r>
              <a:rPr lang="tr-TR" sz="3000" dirty="0" err="1" smtClean="0"/>
              <a:t>Effect</a:t>
            </a:r>
            <a:r>
              <a:rPr lang="tr-TR" sz="3000" dirty="0" smtClean="0"/>
              <a:t>  T</a:t>
            </a:r>
            <a:r>
              <a:rPr lang="en-US" sz="3000" dirty="0" err="1" smtClean="0"/>
              <a:t>ransistors</a:t>
            </a:r>
            <a:r>
              <a:rPr lang="tr-TR" sz="3000" dirty="0" smtClean="0"/>
              <a:t> (</a:t>
            </a:r>
            <a:r>
              <a:rPr lang="tr-TR" sz="3000" dirty="0" err="1" smtClean="0"/>
              <a:t>GaNFETs</a:t>
            </a:r>
            <a:r>
              <a:rPr lang="tr-TR" sz="3000" dirty="0" smtClean="0"/>
              <a:t>)</a:t>
            </a:r>
            <a:r>
              <a:rPr lang="en-US" sz="3000" dirty="0" smtClean="0"/>
              <a:t> requires to understand how the device channel is activated </a:t>
            </a:r>
            <a:r>
              <a:rPr lang="en-US" sz="3000" noProof="1" smtClean="0"/>
              <a:t>when reverse bias is applied</a:t>
            </a:r>
            <a:r>
              <a:rPr lang="en-US" sz="3000" dirty="0" smtClean="0"/>
              <a:t>. In this study, characterization of a 650V enhancement-mode GaN </a:t>
            </a:r>
            <a:r>
              <a:rPr lang="tr-TR" sz="3000" dirty="0" smtClean="0"/>
              <a:t>p</a:t>
            </a:r>
            <a:r>
              <a:rPr lang="en-US" sz="3000" dirty="0" err="1" smtClean="0"/>
              <a:t>ower</a:t>
            </a:r>
            <a:r>
              <a:rPr lang="en-US" sz="3000" dirty="0" smtClean="0"/>
              <a:t> </a:t>
            </a:r>
            <a:r>
              <a:rPr lang="tr-TR" sz="3000" dirty="0" smtClean="0"/>
              <a:t>t</a:t>
            </a:r>
            <a:r>
              <a:rPr lang="en-US" sz="3000" dirty="0" err="1" smtClean="0"/>
              <a:t>ransistor</a:t>
            </a:r>
            <a:r>
              <a:rPr lang="en-US" sz="3000" dirty="0" smtClean="0"/>
              <a:t> is investigated.</a:t>
            </a:r>
          </a:p>
        </p:txBody>
      </p:sp>
      <p:sp>
        <p:nvSpPr>
          <p:cNvPr id="52" name="Text Box 42"/>
          <p:cNvSpPr txBox="1">
            <a:spLocks noChangeArrowheads="1"/>
          </p:cNvSpPr>
          <p:nvPr/>
        </p:nvSpPr>
        <p:spPr bwMode="auto">
          <a:xfrm>
            <a:off x="3829050" y="14580213"/>
            <a:ext cx="802865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4389438">
              <a:spcBef>
                <a:spcPct val="50000"/>
              </a:spcBef>
            </a:pPr>
            <a:r>
              <a:rPr lang="tr-TR" sz="5400" b="1" noProof="1" smtClean="0"/>
              <a:t>GaNFET Structure</a:t>
            </a:r>
            <a:endParaRPr lang="en-US" sz="5400" b="1" noProof="1"/>
          </a:p>
        </p:txBody>
      </p:sp>
      <p:pic>
        <p:nvPicPr>
          <p:cNvPr id="19" name="Resim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0589" y="1272800"/>
            <a:ext cx="3100962" cy="3102489"/>
          </a:xfrm>
          <a:prstGeom prst="rect">
            <a:avLst/>
          </a:prstGeom>
        </p:spPr>
      </p:pic>
      <p:pic>
        <p:nvPicPr>
          <p:cNvPr id="31" name="Resim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95541" y="4368800"/>
            <a:ext cx="3948575" cy="494551"/>
          </a:xfrm>
          <a:prstGeom prst="rect">
            <a:avLst/>
          </a:prstGeom>
        </p:spPr>
      </p:pic>
      <p:pic>
        <p:nvPicPr>
          <p:cNvPr id="12" name="Resim 11"/>
          <p:cNvPicPr>
            <a:picLocks noChangeAspect="1"/>
          </p:cNvPicPr>
          <p:nvPr/>
        </p:nvPicPr>
        <p:blipFill rotWithShape="1">
          <a:blip r:embed="rId6"/>
          <a:srcRect l="5360" t="7663" r="5072" b="6751"/>
          <a:stretch/>
        </p:blipFill>
        <p:spPr>
          <a:xfrm>
            <a:off x="977996" y="15888306"/>
            <a:ext cx="7734300" cy="3276600"/>
          </a:xfrm>
          <a:prstGeom prst="rect">
            <a:avLst/>
          </a:prstGeom>
        </p:spPr>
      </p:pic>
      <p:sp>
        <p:nvSpPr>
          <p:cNvPr id="13" name="Metin kutusu 12"/>
          <p:cNvSpPr txBox="1"/>
          <p:nvPr/>
        </p:nvSpPr>
        <p:spPr>
          <a:xfrm>
            <a:off x="9131357" y="16326277"/>
            <a:ext cx="51226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000" dirty="0" smtClean="0"/>
              <a:t>When GaN/</a:t>
            </a:r>
            <a:r>
              <a:rPr lang="en-US" sz="3000" dirty="0" err="1" smtClean="0"/>
              <a:t>AlGaN</a:t>
            </a:r>
            <a:r>
              <a:rPr lang="en-US" sz="3000" dirty="0" smtClean="0"/>
              <a:t> contact is created, a 2 dimensional </a:t>
            </a:r>
            <a:r>
              <a:rPr lang="tr-TR" sz="3000" dirty="0" err="1" smtClean="0"/>
              <a:t>electron</a:t>
            </a:r>
            <a:r>
              <a:rPr lang="tr-TR" sz="3000" dirty="0" smtClean="0"/>
              <a:t> </a:t>
            </a:r>
            <a:r>
              <a:rPr lang="en-US" sz="3000" dirty="0" smtClean="0"/>
              <a:t>gas</a:t>
            </a:r>
            <a:r>
              <a:rPr lang="tr-TR" sz="3000" dirty="0" smtClean="0"/>
              <a:t> (2DEG) </a:t>
            </a:r>
            <a:r>
              <a:rPr lang="tr-TR" sz="3000" dirty="0" err="1" smtClean="0"/>
              <a:t>cloud</a:t>
            </a:r>
            <a:r>
              <a:rPr lang="en-US" sz="3000" dirty="0" smtClean="0"/>
              <a:t> emerges in GaN layer due to piezoelectricity caused by crystal structure.</a:t>
            </a:r>
            <a:endParaRPr lang="en-US" sz="3000" dirty="0"/>
          </a:p>
        </p:txBody>
      </p:sp>
      <p:pic>
        <p:nvPicPr>
          <p:cNvPr id="14" name="Resim 13"/>
          <p:cNvPicPr>
            <a:picLocks noChangeAspect="1"/>
          </p:cNvPicPr>
          <p:nvPr/>
        </p:nvPicPr>
        <p:blipFill rotWithShape="1">
          <a:blip r:embed="rId7"/>
          <a:srcRect l="4928" t="4891" r="3639" b="1359"/>
          <a:stretch/>
        </p:blipFill>
        <p:spPr>
          <a:xfrm>
            <a:off x="6074535" y="21256574"/>
            <a:ext cx="8468523" cy="6258094"/>
          </a:xfrm>
          <a:prstGeom prst="rect">
            <a:avLst/>
          </a:prstGeom>
        </p:spPr>
      </p:pic>
      <p:sp>
        <p:nvSpPr>
          <p:cNvPr id="92" name="Metin kutusu 53"/>
          <p:cNvSpPr txBox="1"/>
          <p:nvPr/>
        </p:nvSpPr>
        <p:spPr>
          <a:xfrm>
            <a:off x="1124630" y="25258585"/>
            <a:ext cx="5115486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ü"/>
              <a:defRPr/>
            </a:pPr>
            <a:r>
              <a:rPr lang="tr-TR" sz="3000" dirty="0" err="1" smtClean="0"/>
              <a:t>Smaller</a:t>
            </a:r>
            <a:r>
              <a:rPr lang="tr-TR" sz="3000" dirty="0" smtClean="0"/>
              <a:t> </a:t>
            </a:r>
            <a:r>
              <a:rPr lang="tr-TR" sz="3000" dirty="0" err="1" smtClean="0"/>
              <a:t>package</a:t>
            </a:r>
            <a:r>
              <a:rPr lang="tr-TR" sz="3000" dirty="0" smtClean="0"/>
              <a:t> size </a:t>
            </a:r>
            <a:r>
              <a:rPr lang="tr-TR" sz="3000" dirty="0" err="1" smtClean="0"/>
              <a:t>leading</a:t>
            </a:r>
            <a:r>
              <a:rPr lang="tr-TR" sz="3000" dirty="0" smtClean="0"/>
              <a:t> </a:t>
            </a:r>
            <a:r>
              <a:rPr lang="tr-TR" sz="3000" dirty="0" err="1" smtClean="0"/>
              <a:t>to</a:t>
            </a:r>
            <a:r>
              <a:rPr lang="tr-TR" sz="3000" dirty="0" smtClean="0"/>
              <a:t> </a:t>
            </a:r>
            <a:r>
              <a:rPr lang="tr-TR" sz="3000" dirty="0" err="1" smtClean="0"/>
              <a:t>lower</a:t>
            </a:r>
            <a:r>
              <a:rPr lang="tr-TR" sz="3000" dirty="0" smtClean="0"/>
              <a:t> parasitics</a:t>
            </a:r>
          </a:p>
          <a:p>
            <a:pPr marL="457200" indent="-457200" algn="l">
              <a:buFont typeface="Wingdings" panose="05000000000000000000" pitchFamily="2" charset="2"/>
              <a:buChar char="ü"/>
              <a:defRPr/>
            </a:pPr>
            <a:r>
              <a:rPr lang="tr-TR" sz="3000" dirty="0" err="1"/>
              <a:t>Increased</a:t>
            </a:r>
            <a:r>
              <a:rPr lang="tr-TR" sz="3000" dirty="0"/>
              <a:t> </a:t>
            </a:r>
            <a:r>
              <a:rPr lang="tr-TR" sz="3000" dirty="0" err="1"/>
              <a:t>power</a:t>
            </a:r>
            <a:r>
              <a:rPr lang="tr-TR" sz="3000" dirty="0"/>
              <a:t> </a:t>
            </a:r>
            <a:r>
              <a:rPr lang="tr-TR" sz="3000" dirty="0" err="1"/>
              <a:t>density</a:t>
            </a: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ü"/>
              <a:defRPr/>
            </a:pPr>
            <a:r>
              <a:rPr lang="tr-TR" sz="3000" dirty="0" err="1" smtClean="0"/>
              <a:t>Faster</a:t>
            </a:r>
            <a:r>
              <a:rPr lang="tr-TR" sz="3000" dirty="0" smtClean="0"/>
              <a:t> </a:t>
            </a:r>
            <a:r>
              <a:rPr lang="tr-TR" sz="3000" dirty="0" err="1" smtClean="0"/>
              <a:t>switching</a:t>
            </a:r>
            <a:r>
              <a:rPr lang="tr-TR" sz="3000" dirty="0" smtClean="0"/>
              <a:t> </a:t>
            </a:r>
            <a:r>
              <a:rPr lang="tr-TR" sz="3000" dirty="0" err="1" smtClean="0"/>
              <a:t>transition</a:t>
            </a:r>
            <a:endParaRPr lang="tr-TR" sz="3000" dirty="0" smtClean="0"/>
          </a:p>
          <a:p>
            <a:pPr marL="457200" indent="-457200" algn="l">
              <a:buFont typeface="Wingdings" panose="05000000000000000000" pitchFamily="2" charset="2"/>
              <a:buChar char="ü"/>
              <a:defRPr/>
            </a:pPr>
            <a:r>
              <a:rPr lang="tr-TR" sz="3000" dirty="0" err="1" smtClean="0"/>
              <a:t>Lower</a:t>
            </a:r>
            <a:r>
              <a:rPr lang="tr-TR" sz="3000" dirty="0"/>
              <a:t> </a:t>
            </a:r>
            <a:r>
              <a:rPr lang="tr-TR" sz="3000" dirty="0" err="1" smtClean="0"/>
              <a:t>conduction</a:t>
            </a:r>
            <a:r>
              <a:rPr lang="tr-TR" sz="3000" dirty="0" smtClean="0"/>
              <a:t> </a:t>
            </a:r>
            <a:r>
              <a:rPr lang="tr-TR" sz="3000" dirty="0" err="1" smtClean="0"/>
              <a:t>loss</a:t>
            </a:r>
            <a:endParaRPr lang="tr-TR" sz="3000" dirty="0" smtClean="0"/>
          </a:p>
        </p:txBody>
      </p:sp>
      <p:sp>
        <p:nvSpPr>
          <p:cNvPr id="95" name="Metin kutusu 56"/>
          <p:cNvSpPr txBox="1">
            <a:spLocks noChangeArrowheads="1"/>
          </p:cNvSpPr>
          <p:nvPr/>
        </p:nvSpPr>
        <p:spPr bwMode="auto">
          <a:xfrm>
            <a:off x="765007" y="20054152"/>
            <a:ext cx="1423987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tr-TR" altLang="en-US" sz="4400" b="1" dirty="0" err="1" smtClean="0"/>
              <a:t>Advantages</a:t>
            </a:r>
            <a:r>
              <a:rPr lang="tr-TR" altLang="en-US" sz="4400" b="1" dirty="0" smtClean="0"/>
              <a:t> of </a:t>
            </a:r>
            <a:r>
              <a:rPr lang="tr-TR" altLang="en-US" sz="4400" b="1" dirty="0" err="1" smtClean="0"/>
              <a:t>GaNFETs</a:t>
            </a:r>
            <a:endParaRPr lang="en-US" altLang="en-US" sz="4400" b="1" dirty="0"/>
          </a:p>
        </p:txBody>
      </p:sp>
      <p:sp>
        <p:nvSpPr>
          <p:cNvPr id="109" name="Metin kutusu 56"/>
          <p:cNvSpPr txBox="1">
            <a:spLocks noChangeArrowheads="1"/>
          </p:cNvSpPr>
          <p:nvPr/>
        </p:nvSpPr>
        <p:spPr bwMode="auto">
          <a:xfrm>
            <a:off x="15411378" y="8504655"/>
            <a:ext cx="1423987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5400" b="1" dirty="0" smtClean="0"/>
              <a:t>Behavioral </a:t>
            </a:r>
            <a:r>
              <a:rPr lang="en-US" altLang="en-US" sz="5400" b="1" dirty="0" err="1" smtClean="0"/>
              <a:t>GaNFET</a:t>
            </a:r>
            <a:r>
              <a:rPr lang="en-US" altLang="en-US" sz="5400" b="1" dirty="0" smtClean="0"/>
              <a:t> Model</a:t>
            </a:r>
            <a:endParaRPr lang="en-US" altLang="en-US" sz="5400" b="1" dirty="0"/>
          </a:p>
        </p:txBody>
      </p:sp>
      <p:pic>
        <p:nvPicPr>
          <p:cNvPr id="110" name="Resim 109"/>
          <p:cNvPicPr>
            <a:picLocks noChangeAspect="1"/>
          </p:cNvPicPr>
          <p:nvPr/>
        </p:nvPicPr>
        <p:blipFill rotWithShape="1">
          <a:blip r:embed="rId8"/>
          <a:srcRect r="63100"/>
          <a:stretch/>
        </p:blipFill>
        <p:spPr>
          <a:xfrm>
            <a:off x="15411378" y="9783585"/>
            <a:ext cx="7801526" cy="5617618"/>
          </a:xfrm>
          <a:prstGeom prst="rect">
            <a:avLst/>
          </a:prstGeom>
        </p:spPr>
      </p:pic>
      <p:sp>
        <p:nvSpPr>
          <p:cNvPr id="111" name="Metin kutusu 110"/>
          <p:cNvSpPr txBox="1"/>
          <p:nvPr/>
        </p:nvSpPr>
        <p:spPr>
          <a:xfrm>
            <a:off x="23212904" y="9783585"/>
            <a:ext cx="5752549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000" dirty="0" smtClean="0"/>
              <a:t>Behavioral model involves both static and dynamic states of </a:t>
            </a:r>
            <a:r>
              <a:rPr lang="en-US" sz="3000" dirty="0" err="1" smtClean="0"/>
              <a:t>GaNFET</a:t>
            </a:r>
            <a:r>
              <a:rPr lang="en-US" sz="3000" dirty="0" smtClean="0"/>
              <a:t>.</a:t>
            </a:r>
          </a:p>
          <a:p>
            <a:pPr algn="just"/>
            <a:endParaRPr lang="en-US" sz="3000" dirty="0" smtClean="0"/>
          </a:p>
          <a:p>
            <a:pPr algn="just"/>
            <a:r>
              <a:rPr lang="en-US" sz="3000" dirty="0" smtClean="0"/>
              <a:t>The </a:t>
            </a:r>
            <a:r>
              <a:rPr lang="en-US" sz="3000" b="1" dirty="0" smtClean="0"/>
              <a:t>static state</a:t>
            </a:r>
            <a:r>
              <a:rPr lang="en-US" sz="3000" dirty="0" smtClean="0"/>
              <a:t> means the channel current is constant as a result of constant gate-source &amp; drain-source biases. On the contrary, the </a:t>
            </a:r>
            <a:r>
              <a:rPr lang="en-US" sz="3000" b="1" dirty="0" smtClean="0"/>
              <a:t>dynamic state</a:t>
            </a:r>
            <a:r>
              <a:rPr lang="en-US" sz="3000" dirty="0" smtClean="0"/>
              <a:t> is experienced when gate-source or drain-source bias voltages are changed, so a turn-on or turn-off </a:t>
            </a:r>
            <a:r>
              <a:rPr lang="tr-TR" sz="3000" dirty="0" err="1" smtClean="0"/>
              <a:t>process</a:t>
            </a:r>
            <a:r>
              <a:rPr lang="en-US" sz="3000" dirty="0" smtClean="0"/>
              <a:t> is going on.</a:t>
            </a:r>
            <a:endParaRPr lang="en-US" sz="3000" dirty="0"/>
          </a:p>
        </p:txBody>
      </p:sp>
      <p:pic>
        <p:nvPicPr>
          <p:cNvPr id="112" name="Resim 111"/>
          <p:cNvPicPr/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4" t="6299" r="8607" b="2352"/>
          <a:stretch/>
        </p:blipFill>
        <p:spPr bwMode="auto">
          <a:xfrm>
            <a:off x="17217885" y="17288268"/>
            <a:ext cx="4179941" cy="36587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3" name="Resim 112"/>
          <p:cNvPicPr/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" t="6266" r="7392" b="1218"/>
          <a:stretch/>
        </p:blipFill>
        <p:spPr bwMode="auto">
          <a:xfrm>
            <a:off x="23212904" y="17301687"/>
            <a:ext cx="4427722" cy="365879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4" name="Metin kutusu 56"/>
          <p:cNvSpPr txBox="1">
            <a:spLocks noChangeArrowheads="1"/>
          </p:cNvSpPr>
          <p:nvPr/>
        </p:nvSpPr>
        <p:spPr bwMode="auto">
          <a:xfrm>
            <a:off x="15325653" y="16366393"/>
            <a:ext cx="1423987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tr-TR" altLang="en-US" sz="4400" b="1" dirty="0" err="1" smtClean="0"/>
              <a:t>Static</a:t>
            </a:r>
            <a:r>
              <a:rPr lang="tr-TR" altLang="en-US" sz="4400" b="1" dirty="0" smtClean="0"/>
              <a:t> Model </a:t>
            </a:r>
            <a:r>
              <a:rPr lang="tr-TR" altLang="en-US" sz="4400" b="1" dirty="0" err="1" smtClean="0"/>
              <a:t>Results</a:t>
            </a:r>
            <a:endParaRPr lang="en-US" altLang="en-US" sz="4400" b="1" dirty="0"/>
          </a:p>
        </p:txBody>
      </p:sp>
      <p:sp>
        <p:nvSpPr>
          <p:cNvPr id="115" name="Metin kutusu 114"/>
          <p:cNvSpPr txBox="1"/>
          <p:nvPr/>
        </p:nvSpPr>
        <p:spPr>
          <a:xfrm>
            <a:off x="17543893" y="20994965"/>
            <a:ext cx="40016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Forward Conduction</a:t>
            </a:r>
            <a:endParaRPr lang="en-US" sz="3000" dirty="0"/>
          </a:p>
        </p:txBody>
      </p:sp>
      <p:sp>
        <p:nvSpPr>
          <p:cNvPr id="116" name="Metin kutusu 115"/>
          <p:cNvSpPr txBox="1"/>
          <p:nvPr/>
        </p:nvSpPr>
        <p:spPr>
          <a:xfrm>
            <a:off x="23782263" y="20994965"/>
            <a:ext cx="40016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Reverse Conduction</a:t>
            </a:r>
            <a:endParaRPr lang="en-US" sz="3000" dirty="0"/>
          </a:p>
        </p:txBody>
      </p:sp>
      <p:pic>
        <p:nvPicPr>
          <p:cNvPr id="26" name="Resim 25"/>
          <p:cNvPicPr>
            <a:picLocks noChangeAspect="1"/>
          </p:cNvPicPr>
          <p:nvPr/>
        </p:nvPicPr>
        <p:blipFill rotWithShape="1">
          <a:blip r:embed="rId11"/>
          <a:srcRect l="2832" t="1034" r="1777" b="2879"/>
          <a:stretch/>
        </p:blipFill>
        <p:spPr>
          <a:xfrm>
            <a:off x="789011" y="29654660"/>
            <a:ext cx="6811939" cy="6073546"/>
          </a:xfrm>
          <a:prstGeom prst="rect">
            <a:avLst/>
          </a:prstGeom>
        </p:spPr>
      </p:pic>
      <p:sp>
        <p:nvSpPr>
          <p:cNvPr id="117" name="Metin kutusu 56"/>
          <p:cNvSpPr txBox="1">
            <a:spLocks noChangeArrowheads="1"/>
          </p:cNvSpPr>
          <p:nvPr/>
        </p:nvSpPr>
        <p:spPr bwMode="auto">
          <a:xfrm>
            <a:off x="633413" y="28189458"/>
            <a:ext cx="1423987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tr-TR" altLang="en-US" sz="4400" b="1" dirty="0" err="1" smtClean="0"/>
              <a:t>Unique</a:t>
            </a:r>
            <a:r>
              <a:rPr lang="tr-TR" altLang="en-US" sz="4400" b="1" dirty="0" smtClean="0"/>
              <a:t> </a:t>
            </a:r>
            <a:r>
              <a:rPr lang="tr-TR" altLang="en-US" sz="4400" b="1" dirty="0" err="1" smtClean="0"/>
              <a:t>Reverse</a:t>
            </a:r>
            <a:r>
              <a:rPr lang="tr-TR" altLang="en-US" sz="4400" b="1" dirty="0" smtClean="0"/>
              <a:t> </a:t>
            </a:r>
            <a:r>
              <a:rPr lang="tr-TR" altLang="en-US" sz="4400" b="1" dirty="0" err="1" smtClean="0"/>
              <a:t>Conduction</a:t>
            </a:r>
            <a:r>
              <a:rPr lang="tr-TR" altLang="en-US" sz="4400" b="1" dirty="0" smtClean="0"/>
              <a:t> </a:t>
            </a:r>
            <a:r>
              <a:rPr lang="tr-TR" altLang="en-US" sz="4400" b="1" dirty="0" err="1" smtClean="0"/>
              <a:t>Characteristic</a:t>
            </a:r>
            <a:endParaRPr lang="en-US" altLang="en-US" sz="4400" b="1" dirty="0"/>
          </a:p>
        </p:txBody>
      </p:sp>
      <p:sp>
        <p:nvSpPr>
          <p:cNvPr id="118" name="Metin kutusu 53"/>
          <p:cNvSpPr txBox="1"/>
          <p:nvPr/>
        </p:nvSpPr>
        <p:spPr>
          <a:xfrm>
            <a:off x="1163645" y="36862319"/>
            <a:ext cx="1312940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GB" sz="3000" dirty="0" smtClean="0"/>
              <a:t>A </a:t>
            </a:r>
            <a:r>
              <a:rPr lang="en-GB" sz="3000" dirty="0" err="1" smtClean="0"/>
              <a:t>GaNFET</a:t>
            </a:r>
            <a:r>
              <a:rPr lang="en-GB" sz="3000" dirty="0" smtClean="0"/>
              <a:t> conducts in forward direction if and only if the gate-source bias is positive. However, for any level of gate-source bias voltage, the channel is activated if a reverse bias is applied through the drain-source terminals. Moreover, if the applied gate-source bias voltage is reduced further, the reverse conduction losses increase significantly for dead time</a:t>
            </a:r>
            <a:r>
              <a:rPr lang="tr-TR" sz="3000" dirty="0" smtClean="0"/>
              <a:t> </a:t>
            </a:r>
            <a:r>
              <a:rPr lang="en-GB" sz="3000" dirty="0" smtClean="0"/>
              <a:t>bands resulting efficiency for high-frequency switching applications.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Dikdörtgen 31"/>
              <p:cNvSpPr/>
              <p:nvPr/>
            </p:nvSpPr>
            <p:spPr>
              <a:xfrm>
                <a:off x="15486856" y="22294751"/>
                <a:ext cx="14552613" cy="10003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2400" i="0">
                              <a:latin typeface="Cambria Math" panose="02040503050406030204" pitchFamily="18" charset="0"/>
                            </a:rPr>
                            <m:t>ds</m:t>
                          </m:r>
                        </m:sub>
                      </m:sSub>
                      <m:r>
                        <a:rPr lang="en-GB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400" i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GB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GB" sz="2400" i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GB" sz="2400" i="0">
                          <a:latin typeface="Cambria Math" panose="02040503050406030204" pitchFamily="18" charset="0"/>
                        </a:rPr>
                        <m:t>)∗ </m:t>
                      </m:r>
                      <m:r>
                        <m:rPr>
                          <m:sty m:val="p"/>
                        </m:rPr>
                        <a:rPr lang="en-GB" sz="2400" i="0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24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2400" i="0">
                                              <a:latin typeface="Cambria Math" panose="02040503050406030204" pitchFamily="18" charset="0"/>
                                            </a:rPr>
                                            <m:t>V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2400" i="0">
                                              <a:latin typeface="Cambria Math" panose="02040503050406030204" pitchFamily="18" charset="0"/>
                                            </a:rPr>
                                            <m:t>gs</m:t>
                                          </m:r>
                                        </m:sub>
                                      </m:sSub>
                                      <m:r>
                                        <a:rPr lang="en-GB" sz="24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2400" i="0">
                                              <a:latin typeface="Cambria Math" panose="02040503050406030204" pitchFamily="18" charset="0"/>
                                            </a:rPr>
                                            <m:t>V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2400" i="0">
                                              <a:latin typeface="Cambria Math" panose="02040503050406030204" pitchFamily="18" charset="0"/>
                                            </a:rPr>
                                            <m:t>th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2400" i="0">
                                              <a:latin typeface="Cambria Math" panose="02040503050406030204" pitchFamily="18" charset="0"/>
                                            </a:rPr>
                                            <m:t>K</m:t>
                                          </m:r>
                                        </m:e>
                                        <m:sub>
                                          <m:r>
                                            <a:rPr lang="en-GB" sz="24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sup>
                          </m:sSup>
                        </m:e>
                      </m:d>
                      <m:r>
                        <a:rPr lang="en-GB" sz="2400" i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i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400" i="0">
                                  <a:latin typeface="Cambria Math" panose="02040503050406030204" pitchFamily="18" charset="0"/>
                                </a:rPr>
                                <m:t>ds</m:t>
                              </m:r>
                            </m:sub>
                          </m:sSub>
                        </m:num>
                        <m:den>
                          <m:r>
                            <a:rPr lang="en-GB" sz="2400" i="0">
                              <a:latin typeface="Cambria Math" panose="02040503050406030204" pitchFamily="18" charset="0"/>
                            </a:rPr>
                            <m:t>1 +</m:t>
                          </m:r>
                          <m:func>
                            <m:func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 i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2400" i="0">
                                          <a:latin typeface="Cambria Math" panose="02040503050406030204" pitchFamily="18" charset="0"/>
                                        </a:rPr>
                                        <m:t>K</m:t>
                                      </m:r>
                                    </m:e>
                                    <m:sub>
                                      <m:r>
                                        <a:rPr lang="en-GB" sz="2400" i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r>
                                    <a:rPr lang="en-GB" sz="24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2400" i="0">
                                          <a:latin typeface="Cambria Math" panose="02040503050406030204" pitchFamily="18" charset="0"/>
                                        </a:rPr>
                                        <m:t>K</m:t>
                                      </m:r>
                                    </m:e>
                                    <m:sub>
                                      <m:r>
                                        <a:rPr lang="en-GB" sz="2400" i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r>
                                    <a:rPr lang="en-GB" sz="2400" i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d>
                                    <m:d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2400" i="0">
                                              <a:latin typeface="Cambria Math" panose="02040503050406030204" pitchFamily="18" charset="0"/>
                                            </a:rPr>
                                            <m:t>V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2400" i="0">
                                              <a:latin typeface="Cambria Math" panose="02040503050406030204" pitchFamily="18" charset="0"/>
                                            </a:rPr>
                                            <m:t>gs</m:t>
                                          </m:r>
                                        </m:sub>
                                      </m:sSub>
                                      <m:r>
                                        <a:rPr lang="en-GB" sz="24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2400" i="0">
                                              <a:latin typeface="Cambria Math" panose="02040503050406030204" pitchFamily="18" charset="0"/>
                                            </a:rPr>
                                            <m:t>K</m:t>
                                          </m:r>
                                        </m:e>
                                        <m:sub>
                                          <m:r>
                                            <a:rPr lang="en-GB" sz="2400" i="0"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sz="24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2400" i="0">
                                          <a:latin typeface="Cambria Math" panose="02040503050406030204" pitchFamily="18" charset="0"/>
                                        </a:rPr>
                                        <m:t>K</m:t>
                                      </m:r>
                                    </m:e>
                                    <m:sub>
                                      <m:r>
                                        <a:rPr lang="en-GB" sz="2400" i="0"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GB" sz="2400" i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i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400" i="0">
                                  <a:latin typeface="Cambria Math" panose="02040503050406030204" pitchFamily="18" charset="0"/>
                                </a:rPr>
                                <m:t>ds</m:t>
                              </m:r>
                            </m:sub>
                          </m:sSub>
                        </m:den>
                      </m:f>
                      <m:r>
                        <a:rPr lang="en-GB" sz="2400" i="0">
                          <a:latin typeface="Cambria Math" panose="02040503050406030204" pitchFamily="18" charset="0"/>
                        </a:rPr>
                        <m:t> ,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400" i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2400" i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GB" sz="24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400" i="0">
                          <a:latin typeface="Cambria Math" panose="02040503050406030204" pitchFamily="18" charset="0"/>
                        </a:rPr>
                        <m:t>are</m:t>
                      </m:r>
                      <m:r>
                        <a:rPr lang="en-GB" sz="24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400" i="0">
                          <a:latin typeface="Cambria Math" panose="02040503050406030204" pitchFamily="18" charset="0"/>
                        </a:rPr>
                        <m:t>constant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32" name="Dikdörtgen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6856" y="22294751"/>
                <a:ext cx="14552613" cy="100033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Dikdörtgen 118"/>
              <p:cNvSpPr/>
              <p:nvPr/>
            </p:nvSpPr>
            <p:spPr>
              <a:xfrm>
                <a:off x="15812647" y="24204336"/>
                <a:ext cx="14038775" cy="10020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ds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V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gd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V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th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K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8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sd</m:t>
                              </m:r>
                            </m:sub>
                          </m:sSub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 +</m:t>
                          </m:r>
                          <m:func>
                            <m:func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K</m:t>
                                      </m:r>
                                    </m:e>
                                    <m: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K</m:t>
                                      </m:r>
                                    </m:e>
                                    <m: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d>
                                    <m:d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V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gd</m:t>
                                          </m:r>
                                        </m:sub>
                                      </m:s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K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9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K</m:t>
                                      </m:r>
                                    </m:e>
                                    <m: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sd</m:t>
                              </m:r>
                            </m:sub>
                          </m:sSub>
                        </m:den>
                      </m:f>
                      <m:r>
                        <a:rPr lang="en-US" sz="240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are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constant</m:t>
                      </m:r>
                    </m:oMath>
                  </m:oMathPara>
                </a14:m>
                <a:endParaRPr lang="en-GB" sz="600" dirty="0"/>
              </a:p>
            </p:txBody>
          </p:sp>
        </mc:Choice>
        <mc:Fallback>
          <p:sp>
            <p:nvSpPr>
              <p:cNvPr id="119" name="Dikdörtgen 1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2647" y="24204336"/>
                <a:ext cx="14038775" cy="100200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Metin kutusu 33"/>
          <p:cNvSpPr txBox="1"/>
          <p:nvPr/>
        </p:nvSpPr>
        <p:spPr>
          <a:xfrm>
            <a:off x="16297664" y="21674617"/>
            <a:ext cx="5478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u="sng" dirty="0" err="1" smtClean="0"/>
              <a:t>Forward</a:t>
            </a:r>
            <a:r>
              <a:rPr lang="tr-TR" sz="2800" u="sng" dirty="0" smtClean="0"/>
              <a:t> </a:t>
            </a:r>
            <a:r>
              <a:rPr lang="tr-TR" sz="2800" u="sng" dirty="0" err="1" smtClean="0"/>
              <a:t>Conduction</a:t>
            </a:r>
            <a:r>
              <a:rPr lang="tr-TR" sz="2800" u="sng" dirty="0" smtClean="0"/>
              <a:t> </a:t>
            </a:r>
            <a:r>
              <a:rPr lang="tr-TR" sz="2800" u="sng" dirty="0" err="1" smtClean="0"/>
              <a:t>Equation</a:t>
            </a:r>
            <a:endParaRPr lang="en-GB" sz="2800" u="sng" dirty="0"/>
          </a:p>
        </p:txBody>
      </p:sp>
      <p:sp>
        <p:nvSpPr>
          <p:cNvPr id="120" name="Metin kutusu 119"/>
          <p:cNvSpPr txBox="1"/>
          <p:nvPr/>
        </p:nvSpPr>
        <p:spPr>
          <a:xfrm>
            <a:off x="16441556" y="23585552"/>
            <a:ext cx="5228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u="sng" dirty="0" err="1" smtClean="0"/>
              <a:t>Reverse</a:t>
            </a:r>
            <a:r>
              <a:rPr lang="tr-TR" sz="2800" u="sng" dirty="0" smtClean="0"/>
              <a:t> </a:t>
            </a:r>
            <a:r>
              <a:rPr lang="tr-TR" sz="2800" u="sng" dirty="0" err="1" smtClean="0"/>
              <a:t>Conduction</a:t>
            </a:r>
            <a:r>
              <a:rPr lang="tr-TR" sz="2800" u="sng" dirty="0" smtClean="0"/>
              <a:t> </a:t>
            </a:r>
            <a:r>
              <a:rPr lang="tr-TR" sz="2800" u="sng" dirty="0" err="1" smtClean="0"/>
              <a:t>Equation</a:t>
            </a:r>
            <a:endParaRPr lang="en-GB" sz="2800" u="sng" dirty="0"/>
          </a:p>
        </p:txBody>
      </p:sp>
      <p:sp>
        <p:nvSpPr>
          <p:cNvPr id="121" name="Metin kutusu 56"/>
          <p:cNvSpPr txBox="1">
            <a:spLocks noChangeArrowheads="1"/>
          </p:cNvSpPr>
          <p:nvPr/>
        </p:nvSpPr>
        <p:spPr bwMode="auto">
          <a:xfrm>
            <a:off x="15392603" y="25595115"/>
            <a:ext cx="1423987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tr-TR" altLang="en-US" sz="4400" b="1" dirty="0" err="1" smtClean="0"/>
              <a:t>Dynamic</a:t>
            </a:r>
            <a:r>
              <a:rPr lang="tr-TR" altLang="en-US" sz="4400" b="1" dirty="0" smtClean="0"/>
              <a:t> Model </a:t>
            </a:r>
            <a:r>
              <a:rPr lang="tr-TR" altLang="en-US" sz="4400" b="1" dirty="0" err="1" smtClean="0"/>
              <a:t>Results</a:t>
            </a:r>
            <a:endParaRPr lang="en-US" altLang="en-US" sz="4400" b="1" dirty="0"/>
          </a:p>
        </p:txBody>
      </p:sp>
      <p:pic>
        <p:nvPicPr>
          <p:cNvPr id="122" name="Picture 23"/>
          <p:cNvPicPr/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631" r="6374"/>
          <a:stretch/>
        </p:blipFill>
        <p:spPr bwMode="auto">
          <a:xfrm>
            <a:off x="17245499" y="26509061"/>
            <a:ext cx="3819770" cy="375889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3" name="Picture 3"/>
          <p:cNvPicPr/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" t="1511" r="7833"/>
          <a:stretch/>
        </p:blipFill>
        <p:spPr bwMode="auto">
          <a:xfrm>
            <a:off x="23863300" y="26528247"/>
            <a:ext cx="4554827" cy="365634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4" name="Resim 123"/>
          <p:cNvPicPr/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1" t="4589" r="7511"/>
          <a:stretch/>
        </p:blipFill>
        <p:spPr bwMode="auto">
          <a:xfrm>
            <a:off x="16866803" y="30892807"/>
            <a:ext cx="4678722" cy="396546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5" name="Resim 124"/>
          <p:cNvPicPr/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6" t="6445" r="6593"/>
          <a:stretch/>
        </p:blipFill>
        <p:spPr bwMode="auto">
          <a:xfrm>
            <a:off x="23863300" y="30741132"/>
            <a:ext cx="4845957" cy="402842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6" name="Metin kutusu 125"/>
          <p:cNvSpPr txBox="1"/>
          <p:nvPr/>
        </p:nvSpPr>
        <p:spPr>
          <a:xfrm>
            <a:off x="17311325" y="30189200"/>
            <a:ext cx="40016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000" dirty="0" err="1" smtClean="0"/>
              <a:t>Capacitances</a:t>
            </a:r>
            <a:r>
              <a:rPr lang="tr-TR" sz="3000" dirty="0" smtClean="0"/>
              <a:t> </a:t>
            </a:r>
            <a:r>
              <a:rPr lang="tr-TR" sz="3000" dirty="0" err="1" smtClean="0"/>
              <a:t>vs</a:t>
            </a:r>
            <a:r>
              <a:rPr lang="tr-TR" sz="3000" dirty="0" smtClean="0"/>
              <a:t> V</a:t>
            </a:r>
            <a:r>
              <a:rPr lang="tr-TR" sz="2400" dirty="0" smtClean="0"/>
              <a:t>DS</a:t>
            </a:r>
            <a:endParaRPr lang="en-US" sz="3000" dirty="0"/>
          </a:p>
        </p:txBody>
      </p:sp>
      <p:sp>
        <p:nvSpPr>
          <p:cNvPr id="127" name="Metin kutusu 126"/>
          <p:cNvSpPr txBox="1"/>
          <p:nvPr/>
        </p:nvSpPr>
        <p:spPr>
          <a:xfrm>
            <a:off x="24363333" y="30189200"/>
            <a:ext cx="40016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000" dirty="0" smtClean="0"/>
              <a:t>C</a:t>
            </a:r>
            <a:r>
              <a:rPr lang="tr-TR" sz="2400" dirty="0" smtClean="0"/>
              <a:t>ISS</a:t>
            </a:r>
            <a:r>
              <a:rPr lang="tr-TR" sz="3000" dirty="0" smtClean="0"/>
              <a:t> </a:t>
            </a:r>
            <a:r>
              <a:rPr lang="tr-TR" sz="3000" dirty="0" err="1" smtClean="0"/>
              <a:t>vs</a:t>
            </a:r>
            <a:r>
              <a:rPr lang="tr-TR" sz="3000" dirty="0" smtClean="0"/>
              <a:t> V</a:t>
            </a:r>
            <a:r>
              <a:rPr lang="tr-TR" sz="2400" dirty="0" smtClean="0"/>
              <a:t>GS</a:t>
            </a:r>
            <a:endParaRPr lang="en-US" sz="3000" dirty="0"/>
          </a:p>
        </p:txBody>
      </p:sp>
      <p:sp>
        <p:nvSpPr>
          <p:cNvPr id="128" name="Metin kutusu 127"/>
          <p:cNvSpPr txBox="1"/>
          <p:nvPr/>
        </p:nvSpPr>
        <p:spPr>
          <a:xfrm>
            <a:off x="17403652" y="34955639"/>
            <a:ext cx="40016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000" dirty="0" err="1" smtClean="0"/>
              <a:t>Turn</a:t>
            </a:r>
            <a:r>
              <a:rPr lang="tr-TR" sz="3000" dirty="0" smtClean="0"/>
              <a:t>-On </a:t>
            </a:r>
            <a:r>
              <a:rPr lang="tr-TR" sz="3000" dirty="0" err="1" smtClean="0"/>
              <a:t>Waveform</a:t>
            </a:r>
            <a:endParaRPr lang="en-US" sz="3000" dirty="0"/>
          </a:p>
        </p:txBody>
      </p:sp>
      <p:sp>
        <p:nvSpPr>
          <p:cNvPr id="129" name="Metin kutusu 128"/>
          <p:cNvSpPr txBox="1"/>
          <p:nvPr/>
        </p:nvSpPr>
        <p:spPr>
          <a:xfrm>
            <a:off x="24486483" y="34955639"/>
            <a:ext cx="40016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000" dirty="0" err="1" smtClean="0"/>
              <a:t>Turn-off</a:t>
            </a:r>
            <a:r>
              <a:rPr lang="tr-TR" sz="3000" dirty="0" smtClean="0"/>
              <a:t> </a:t>
            </a:r>
            <a:r>
              <a:rPr lang="tr-TR" sz="3000" dirty="0" err="1" smtClean="0"/>
              <a:t>Waveform</a:t>
            </a:r>
            <a:endParaRPr lang="en-US" sz="3000" dirty="0"/>
          </a:p>
        </p:txBody>
      </p:sp>
      <p:sp>
        <p:nvSpPr>
          <p:cNvPr id="130" name="Metin kutusu 56"/>
          <p:cNvSpPr txBox="1">
            <a:spLocks noChangeArrowheads="1"/>
          </p:cNvSpPr>
          <p:nvPr/>
        </p:nvSpPr>
        <p:spPr bwMode="auto">
          <a:xfrm>
            <a:off x="7921549" y="40566492"/>
            <a:ext cx="142398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4000" b="1" dirty="0" smtClean="0"/>
              <a:t>References</a:t>
            </a:r>
            <a:endParaRPr lang="en-GB" altLang="en-US" sz="4400" b="1" dirty="0"/>
          </a:p>
        </p:txBody>
      </p:sp>
      <p:sp>
        <p:nvSpPr>
          <p:cNvPr id="131" name="Metin kutusu 53"/>
          <p:cNvSpPr txBox="1"/>
          <p:nvPr/>
        </p:nvSpPr>
        <p:spPr>
          <a:xfrm>
            <a:off x="765007" y="41120528"/>
            <a:ext cx="280890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tr-TR" sz="2000" dirty="0" smtClean="0"/>
              <a:t>[1]    	GaN </a:t>
            </a:r>
            <a:r>
              <a:rPr lang="tr-TR" sz="2000" dirty="0" err="1"/>
              <a:t>Transistors</a:t>
            </a:r>
            <a:r>
              <a:rPr lang="tr-TR" sz="2000" dirty="0"/>
              <a:t> </a:t>
            </a:r>
            <a:r>
              <a:rPr lang="tr-TR" sz="2000" dirty="0" err="1"/>
              <a:t>for</a:t>
            </a:r>
            <a:r>
              <a:rPr lang="tr-TR" sz="2000" dirty="0"/>
              <a:t> </a:t>
            </a:r>
            <a:r>
              <a:rPr lang="tr-TR" sz="2000" dirty="0" err="1"/>
              <a:t>Efficient</a:t>
            </a:r>
            <a:r>
              <a:rPr lang="tr-TR" sz="2000" dirty="0"/>
              <a:t> </a:t>
            </a:r>
            <a:r>
              <a:rPr lang="tr-TR" sz="2000" dirty="0" err="1"/>
              <a:t>Power</a:t>
            </a:r>
            <a:r>
              <a:rPr lang="tr-TR" sz="2000" dirty="0"/>
              <a:t> Conversion. (2014). </a:t>
            </a:r>
            <a:endParaRPr lang="tr-TR" sz="2000" dirty="0" smtClean="0"/>
          </a:p>
          <a:p>
            <a:pPr algn="just">
              <a:defRPr/>
            </a:pPr>
            <a:r>
              <a:rPr lang="tr-TR" sz="2000" dirty="0" smtClean="0"/>
              <a:t>[</a:t>
            </a:r>
            <a:r>
              <a:rPr lang="tr-TR" sz="2000" dirty="0" smtClean="0"/>
              <a:t>2]    	</a:t>
            </a:r>
            <a:r>
              <a:rPr lang="en-GB" sz="2000" dirty="0" smtClean="0"/>
              <a:t>Jones</a:t>
            </a:r>
            <a:r>
              <a:rPr lang="en-GB" sz="2000" dirty="0"/>
              <a:t>, E. A., Wang, F. F., &amp; </a:t>
            </a:r>
            <a:r>
              <a:rPr lang="en-GB" sz="2000" dirty="0" err="1"/>
              <a:t>Costinett</a:t>
            </a:r>
            <a:r>
              <a:rPr lang="en-GB" sz="2000" dirty="0"/>
              <a:t>, D. (2016). Review of Commercial GaN Power Devices and </a:t>
            </a:r>
            <a:r>
              <a:rPr lang="en-GB" sz="2000" dirty="0" smtClean="0"/>
              <a:t>GaN-Based Converter </a:t>
            </a:r>
            <a:r>
              <a:rPr lang="en-GB" sz="2000" dirty="0"/>
              <a:t>Design Challenges. IEEE Journal of Emerging and Selected Topics in Power </a:t>
            </a:r>
            <a:r>
              <a:rPr lang="en-GB" sz="2000" dirty="0" smtClean="0"/>
              <a:t>Electronics</a:t>
            </a:r>
            <a:r>
              <a:rPr lang="en-GB" sz="2000" dirty="0"/>
              <a:t>, 4(3), 707–719. </a:t>
            </a:r>
            <a:endParaRPr lang="tr-TR" sz="2000" dirty="0" smtClean="0"/>
          </a:p>
          <a:p>
            <a:pPr algn="just">
              <a:defRPr/>
            </a:pPr>
            <a:r>
              <a:rPr lang="tr-TR" sz="2000" dirty="0" smtClean="0"/>
              <a:t>[3]	</a:t>
            </a:r>
            <a:r>
              <a:rPr lang="en-US" sz="2000" dirty="0" smtClean="0"/>
              <a:t>GaN </a:t>
            </a:r>
            <a:r>
              <a:rPr lang="en-US" sz="2000" dirty="0"/>
              <a:t>Systems, “GS66508B Bottom-side cooled 650 V E-mode GaN transistor Preliminary Datasheet,” pp. </a:t>
            </a:r>
            <a:r>
              <a:rPr lang="en-US" sz="2000" dirty="0" smtClean="0"/>
              <a:t>1–16</a:t>
            </a:r>
            <a:r>
              <a:rPr lang="en-US" sz="2000" dirty="0"/>
              <a:t>, 2018.</a:t>
            </a:r>
            <a:endParaRPr lang="en-GB" sz="2000" dirty="0" smtClean="0"/>
          </a:p>
        </p:txBody>
      </p:sp>
      <p:sp>
        <p:nvSpPr>
          <p:cNvPr id="54" name="Text Box 14"/>
          <p:cNvSpPr txBox="1">
            <a:spLocks noChangeArrowheads="1"/>
          </p:cNvSpPr>
          <p:nvPr/>
        </p:nvSpPr>
        <p:spPr bwMode="auto">
          <a:xfrm>
            <a:off x="15908736" y="4544164"/>
            <a:ext cx="13245158" cy="1723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4389438"/>
            <a:r>
              <a:rPr lang="tr-TR" sz="6600" b="1" noProof="1" smtClean="0"/>
              <a:t>Ozan Keysan</a:t>
            </a:r>
            <a:endParaRPr lang="en-US" sz="6600" b="1" noProof="1" smtClean="0"/>
          </a:p>
          <a:p>
            <a:pPr defTabSz="4389438"/>
            <a:r>
              <a:rPr lang="tr-TR" sz="4000" b="1" i="1" noProof="1" smtClean="0"/>
              <a:t>(keysan</a:t>
            </a:r>
            <a:r>
              <a:rPr lang="en-US" sz="4000" b="1" i="1" noProof="1" smtClean="0"/>
              <a:t>@metu.edu.tr</a:t>
            </a:r>
            <a:r>
              <a:rPr lang="tr-TR" sz="4000" b="1" i="1" noProof="1" smtClean="0"/>
              <a:t>)</a:t>
            </a:r>
            <a:endParaRPr lang="en-US" sz="7200" noProof="1"/>
          </a:p>
        </p:txBody>
      </p:sp>
      <p:sp>
        <p:nvSpPr>
          <p:cNvPr id="55" name="Text Box 14"/>
          <p:cNvSpPr txBox="1">
            <a:spLocks noChangeArrowheads="1"/>
          </p:cNvSpPr>
          <p:nvPr/>
        </p:nvSpPr>
        <p:spPr bwMode="auto">
          <a:xfrm>
            <a:off x="8493596" y="6534970"/>
            <a:ext cx="1324515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4389438"/>
            <a:r>
              <a:rPr lang="en-US" sz="4800" b="1" i="1" noProof="1" smtClean="0"/>
              <a:t>PowerLab Research Group</a:t>
            </a:r>
            <a:r>
              <a:rPr lang="tr-TR" sz="4800" b="1" i="1" noProof="1" smtClean="0"/>
              <a:t>, </a:t>
            </a:r>
            <a:r>
              <a:rPr lang="en-US" sz="4800" b="1" i="1" noProof="1" smtClean="0"/>
              <a:t>METU, ANKARA </a:t>
            </a:r>
            <a:endParaRPr lang="tr-TR" sz="4800" b="1" i="1" noProof="1" smtClean="0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53807" y="21333000"/>
            <a:ext cx="3815808" cy="30572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56" name="Metin kutusu 55"/>
          <p:cNvSpPr txBox="1"/>
          <p:nvPr/>
        </p:nvSpPr>
        <p:spPr>
          <a:xfrm>
            <a:off x="1036248" y="36033005"/>
            <a:ext cx="66839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000" dirty="0" err="1" smtClean="0"/>
              <a:t>GaNFET</a:t>
            </a:r>
            <a:r>
              <a:rPr lang="tr-TR" sz="3000" dirty="0" smtClean="0"/>
              <a:t> </a:t>
            </a:r>
            <a:r>
              <a:rPr lang="tr-TR" sz="3000" dirty="0" err="1" smtClean="0"/>
              <a:t>Characteristic</a:t>
            </a:r>
            <a:endParaRPr lang="en-US" sz="3000" dirty="0"/>
          </a:p>
        </p:txBody>
      </p:sp>
      <p:sp>
        <p:nvSpPr>
          <p:cNvPr id="57" name="Metin kutusu 56"/>
          <p:cNvSpPr txBox="1"/>
          <p:nvPr/>
        </p:nvSpPr>
        <p:spPr>
          <a:xfrm>
            <a:off x="7921549" y="36022463"/>
            <a:ext cx="66839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000" dirty="0" err="1" smtClean="0"/>
              <a:t>Power</a:t>
            </a:r>
            <a:r>
              <a:rPr lang="tr-TR" sz="3000" dirty="0" smtClean="0"/>
              <a:t> MOS</a:t>
            </a:r>
            <a:r>
              <a:rPr lang="tr-TR" sz="3000" dirty="0" smtClean="0"/>
              <a:t>FET </a:t>
            </a:r>
            <a:r>
              <a:rPr lang="tr-TR" sz="3000" dirty="0" err="1" smtClean="0"/>
              <a:t>Characteristic</a:t>
            </a:r>
            <a:endParaRPr lang="en-US" sz="3000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71080" y="29596119"/>
            <a:ext cx="6237723" cy="6305673"/>
          </a:xfrm>
          <a:prstGeom prst="rect">
            <a:avLst/>
          </a:prstGeom>
        </p:spPr>
      </p:pic>
      <p:sp>
        <p:nvSpPr>
          <p:cNvPr id="59" name="Metin kutusu 58"/>
          <p:cNvSpPr txBox="1"/>
          <p:nvPr/>
        </p:nvSpPr>
        <p:spPr>
          <a:xfrm>
            <a:off x="1653807" y="24427863"/>
            <a:ext cx="5122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sz="2400" dirty="0" smtClean="0"/>
              <a:t>650V / 30A GaN Transistor</a:t>
            </a:r>
            <a:endParaRPr lang="en-US" sz="2400" dirty="0"/>
          </a:p>
        </p:txBody>
      </p:sp>
      <p:sp>
        <p:nvSpPr>
          <p:cNvPr id="61" name="Metin kutusu 56"/>
          <p:cNvSpPr txBox="1">
            <a:spLocks noChangeArrowheads="1"/>
          </p:cNvSpPr>
          <p:nvPr/>
        </p:nvSpPr>
        <p:spPr bwMode="auto">
          <a:xfrm>
            <a:off x="15712096" y="35620348"/>
            <a:ext cx="1423987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tr-TR" altLang="en-US" sz="5400" b="1" dirty="0" err="1" smtClean="0"/>
              <a:t>Conclusion</a:t>
            </a:r>
            <a:endParaRPr lang="en-US" altLang="en-US" sz="4400" b="1" dirty="0"/>
          </a:p>
        </p:txBody>
      </p:sp>
      <p:sp>
        <p:nvSpPr>
          <p:cNvPr id="62" name="Metin kutusu 53"/>
          <p:cNvSpPr txBox="1"/>
          <p:nvPr/>
        </p:nvSpPr>
        <p:spPr>
          <a:xfrm>
            <a:off x="16079980" y="36654389"/>
            <a:ext cx="13129404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GB" sz="3000" dirty="0" smtClean="0"/>
              <a:t>In this study, the general structure of an enhancement mode GaN transistor is shared. Since the GaN transistors are wide bandgap transistors</a:t>
            </a:r>
          </a:p>
          <a:p>
            <a:pPr algn="just">
              <a:defRPr/>
            </a:pPr>
            <a:r>
              <a:rPr lang="en-GB" sz="3000" dirty="0" smtClean="0"/>
              <a:t> it is possible to manufacture</a:t>
            </a:r>
            <a:r>
              <a:rPr lang="tr-TR" sz="3000" dirty="0" smtClean="0"/>
              <a:t> </a:t>
            </a:r>
            <a:r>
              <a:rPr lang="tr-TR" sz="3000" dirty="0" err="1" smtClean="0"/>
              <a:t>them</a:t>
            </a:r>
            <a:r>
              <a:rPr lang="en-GB" sz="3000" dirty="0" smtClean="0"/>
              <a:t> in small package sizes which reduces parasitics components significantly and also device losses. A model is created in Simulink® platform to analyse the switching performances of GaNFETs. The static and dynamic results of the model clearly show the capabilities of GaN transistors.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Custom 1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3064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38943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8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38943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8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8339</TotalTime>
  <Words>444</Words>
  <Application>Microsoft Office PowerPoint</Application>
  <PresentationFormat>Özel</PresentationFormat>
  <Paragraphs>44</Paragraphs>
  <Slides>1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</vt:i4>
      </vt:variant>
    </vt:vector>
  </HeadingPairs>
  <TitlesOfParts>
    <vt:vector size="5" baseType="lpstr">
      <vt:lpstr>Arial</vt:lpstr>
      <vt:lpstr>Cambria Math</vt:lpstr>
      <vt:lpstr>Wingdings</vt:lpstr>
      <vt:lpstr>Default Design</vt:lpstr>
      <vt:lpstr>PowerPoint Sunusu</vt:lpstr>
    </vt:vector>
  </TitlesOfParts>
  <Company>MegaPrint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36x48 Vertical Poster</dc:title>
  <dc:creator>Furkan KARAKAYA</dc:creator>
  <dc:description>©MegaPrint Inc. 2009</dc:description>
  <cp:lastModifiedBy>Furkan KARAKAYA</cp:lastModifiedBy>
  <cp:revision>270</cp:revision>
  <dcterms:created xsi:type="dcterms:W3CDTF">2008-12-04T00:20:37Z</dcterms:created>
  <dcterms:modified xsi:type="dcterms:W3CDTF">2018-08-16T11:49:31Z</dcterms:modified>
  <cp:category>Research Poster</cp:category>
</cp:coreProperties>
</file>